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sldIdLst>
    <p:sldId id="274" r:id="rId2"/>
    <p:sldId id="256" r:id="rId3"/>
    <p:sldId id="270" r:id="rId4"/>
    <p:sldId id="271" r:id="rId5"/>
    <p:sldId id="257" r:id="rId6"/>
    <p:sldId id="258" r:id="rId7"/>
    <p:sldId id="262" r:id="rId8"/>
    <p:sldId id="263" r:id="rId9"/>
    <p:sldId id="267" r:id="rId10"/>
    <p:sldId id="264" r:id="rId11"/>
    <p:sldId id="265" r:id="rId12"/>
    <p:sldId id="272" r:id="rId13"/>
    <p:sldId id="273" r:id="rId14"/>
    <p:sldId id="268" r:id="rId15"/>
    <p:sldId id="269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FF00FF"/>
    <a:srgbClr val="00CC00"/>
    <a:srgbClr val="FFFF00"/>
    <a:srgbClr val="FF3300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05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740 w 5740"/>
                <a:gd name="T1" fmla="*/ 4316 h 4316"/>
                <a:gd name="T2" fmla="*/ 0 w 5740"/>
                <a:gd name="T3" fmla="*/ 4316 h 4316"/>
                <a:gd name="T4" fmla="*/ 0 w 5740"/>
                <a:gd name="T5" fmla="*/ 0 h 4316"/>
                <a:gd name="T6" fmla="*/ 5740 w 5740"/>
                <a:gd name="T7" fmla="*/ 0 h 4316"/>
                <a:gd name="T8" fmla="*/ 5740 w 5740"/>
                <a:gd name="T9" fmla="*/ 4316 h 4316"/>
                <a:gd name="T10" fmla="*/ 5740 w 5740"/>
                <a:gd name="T11" fmla="*/ 4316 h 43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7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8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9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0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2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3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4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5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6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7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7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9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0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2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3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5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6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7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0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3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4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5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6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8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3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5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7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8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9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2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5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7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8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9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09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09 w 382"/>
                  <a:gd name="T19" fmla="*/ 96 h 96"/>
                  <a:gd name="T20" fmla="*/ 263 w 382"/>
                  <a:gd name="T21" fmla="*/ 90 h 96"/>
                  <a:gd name="T22" fmla="*/ 311 w 382"/>
                  <a:gd name="T23" fmla="*/ 84 h 96"/>
                  <a:gd name="T24" fmla="*/ 352 w 382"/>
                  <a:gd name="T25" fmla="*/ 66 h 96"/>
                  <a:gd name="T26" fmla="*/ 382 w 382"/>
                  <a:gd name="T27" fmla="*/ 42 h 96"/>
                  <a:gd name="T28" fmla="*/ 376 w 382"/>
                  <a:gd name="T29" fmla="*/ 42 h 96"/>
                  <a:gd name="T30" fmla="*/ 346 w 382"/>
                  <a:gd name="T31" fmla="*/ 66 h 96"/>
                  <a:gd name="T32" fmla="*/ 305 w 382"/>
                  <a:gd name="T33" fmla="*/ 78 h 96"/>
                  <a:gd name="T34" fmla="*/ 263 w 382"/>
                  <a:gd name="T35" fmla="*/ 90 h 96"/>
                  <a:gd name="T36" fmla="*/ 209 w 382"/>
                  <a:gd name="T37" fmla="*/ 96 h 96"/>
                  <a:gd name="T38" fmla="*/ 209 w 382"/>
                  <a:gd name="T39" fmla="*/ 96 h 9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19 w 185"/>
                  <a:gd name="T5" fmla="*/ 36 h 210"/>
                  <a:gd name="T6" fmla="*/ 155 w 185"/>
                  <a:gd name="T7" fmla="*/ 72 h 210"/>
                  <a:gd name="T8" fmla="*/ 161 w 185"/>
                  <a:gd name="T9" fmla="*/ 90 h 210"/>
                  <a:gd name="T10" fmla="*/ 167 w 185"/>
                  <a:gd name="T11" fmla="*/ 114 h 210"/>
                  <a:gd name="T12" fmla="*/ 161 w 185"/>
                  <a:gd name="T13" fmla="*/ 138 h 210"/>
                  <a:gd name="T14" fmla="*/ 149 w 185"/>
                  <a:gd name="T15" fmla="*/ 162 h 210"/>
                  <a:gd name="T16" fmla="*/ 119 w 185"/>
                  <a:gd name="T17" fmla="*/ 180 h 210"/>
                  <a:gd name="T18" fmla="*/ 90 w 185"/>
                  <a:gd name="T19" fmla="*/ 198 h 210"/>
                  <a:gd name="T20" fmla="*/ 96 w 185"/>
                  <a:gd name="T21" fmla="*/ 210 h 210"/>
                  <a:gd name="T22" fmla="*/ 131 w 185"/>
                  <a:gd name="T23" fmla="*/ 192 h 210"/>
                  <a:gd name="T24" fmla="*/ 161 w 185"/>
                  <a:gd name="T25" fmla="*/ 168 h 210"/>
                  <a:gd name="T26" fmla="*/ 179 w 185"/>
                  <a:gd name="T27" fmla="*/ 144 h 210"/>
                  <a:gd name="T28" fmla="*/ 185 w 185"/>
                  <a:gd name="T29" fmla="*/ 114 h 210"/>
                  <a:gd name="T30" fmla="*/ 179 w 185"/>
                  <a:gd name="T31" fmla="*/ 90 h 210"/>
                  <a:gd name="T32" fmla="*/ 173 w 185"/>
                  <a:gd name="T33" fmla="*/ 66 h 210"/>
                  <a:gd name="T34" fmla="*/ 155 w 185"/>
                  <a:gd name="T35" fmla="*/ 48 h 210"/>
                  <a:gd name="T36" fmla="*/ 131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7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8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11330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1331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68" name="Rectangle 68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9ECB42-C3E6-4BE2-AF74-72668FAC56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E15717-09BF-49C1-A1F6-BF693E919E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077941-FB33-4967-B88C-FF66A1C162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D36E0E-62C4-4785-B490-C0A5FB7A8C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205629-F91C-477C-BEB4-2229716220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68BE0B-30E3-4591-818C-FFC476F8DE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BB3F5F-76C2-4D62-8931-E3DB4CC658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FF9816-A315-4227-A102-EE73F26052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BD3A40-E6DD-4A44-9BDA-9CF5FD4EFF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8E17FC-7E4E-4AC9-922C-312E22A407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BFB3B6-8FAF-40E6-BB7D-530410CACF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B0DF62-C626-4D23-B940-826531A012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1027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740 w 5740"/>
                <a:gd name="T1" fmla="*/ 4316 h 4316"/>
                <a:gd name="T2" fmla="*/ 0 w 5740"/>
                <a:gd name="T3" fmla="*/ 4316 h 4316"/>
                <a:gd name="T4" fmla="*/ 0 w 5740"/>
                <a:gd name="T5" fmla="*/ 0 h 4316"/>
                <a:gd name="T6" fmla="*/ 5740 w 5740"/>
                <a:gd name="T7" fmla="*/ 0 h 4316"/>
                <a:gd name="T8" fmla="*/ 5740 w 5740"/>
                <a:gd name="T9" fmla="*/ 4316 h 4316"/>
                <a:gd name="T10" fmla="*/ 5740 w 5740"/>
                <a:gd name="T11" fmla="*/ 4316 h 43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10246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247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248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249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250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251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252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253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254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255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256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035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10258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259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260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261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262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263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264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265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266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267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268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269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79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80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72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273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274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84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036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10277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278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279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280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281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282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283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57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85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286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287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288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289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290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291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292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293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037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38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09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09 w 382"/>
                  <a:gd name="T19" fmla="*/ 96 h 96"/>
                  <a:gd name="T20" fmla="*/ 263 w 382"/>
                  <a:gd name="T21" fmla="*/ 90 h 96"/>
                  <a:gd name="T22" fmla="*/ 311 w 382"/>
                  <a:gd name="T23" fmla="*/ 84 h 96"/>
                  <a:gd name="T24" fmla="*/ 352 w 382"/>
                  <a:gd name="T25" fmla="*/ 66 h 96"/>
                  <a:gd name="T26" fmla="*/ 382 w 382"/>
                  <a:gd name="T27" fmla="*/ 42 h 96"/>
                  <a:gd name="T28" fmla="*/ 376 w 382"/>
                  <a:gd name="T29" fmla="*/ 42 h 96"/>
                  <a:gd name="T30" fmla="*/ 346 w 382"/>
                  <a:gd name="T31" fmla="*/ 66 h 96"/>
                  <a:gd name="T32" fmla="*/ 305 w 382"/>
                  <a:gd name="T33" fmla="*/ 78 h 96"/>
                  <a:gd name="T34" fmla="*/ 263 w 382"/>
                  <a:gd name="T35" fmla="*/ 90 h 96"/>
                  <a:gd name="T36" fmla="*/ 209 w 382"/>
                  <a:gd name="T37" fmla="*/ 96 h 96"/>
                  <a:gd name="T38" fmla="*/ 209 w 382"/>
                  <a:gd name="T39" fmla="*/ 96 h 9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9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40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41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42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43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19 w 185"/>
                  <a:gd name="T5" fmla="*/ 36 h 210"/>
                  <a:gd name="T6" fmla="*/ 155 w 185"/>
                  <a:gd name="T7" fmla="*/ 72 h 210"/>
                  <a:gd name="T8" fmla="*/ 161 w 185"/>
                  <a:gd name="T9" fmla="*/ 90 h 210"/>
                  <a:gd name="T10" fmla="*/ 167 w 185"/>
                  <a:gd name="T11" fmla="*/ 114 h 210"/>
                  <a:gd name="T12" fmla="*/ 161 w 185"/>
                  <a:gd name="T13" fmla="*/ 138 h 210"/>
                  <a:gd name="T14" fmla="*/ 149 w 185"/>
                  <a:gd name="T15" fmla="*/ 162 h 210"/>
                  <a:gd name="T16" fmla="*/ 119 w 185"/>
                  <a:gd name="T17" fmla="*/ 180 h 210"/>
                  <a:gd name="T18" fmla="*/ 90 w 185"/>
                  <a:gd name="T19" fmla="*/ 198 h 210"/>
                  <a:gd name="T20" fmla="*/ 96 w 185"/>
                  <a:gd name="T21" fmla="*/ 210 h 210"/>
                  <a:gd name="T22" fmla="*/ 131 w 185"/>
                  <a:gd name="T23" fmla="*/ 192 h 210"/>
                  <a:gd name="T24" fmla="*/ 161 w 185"/>
                  <a:gd name="T25" fmla="*/ 168 h 210"/>
                  <a:gd name="T26" fmla="*/ 179 w 185"/>
                  <a:gd name="T27" fmla="*/ 144 h 210"/>
                  <a:gd name="T28" fmla="*/ 185 w 185"/>
                  <a:gd name="T29" fmla="*/ 114 h 210"/>
                  <a:gd name="T30" fmla="*/ 179 w 185"/>
                  <a:gd name="T31" fmla="*/ 90 h 210"/>
                  <a:gd name="T32" fmla="*/ 173 w 185"/>
                  <a:gd name="T33" fmla="*/ 66 h 210"/>
                  <a:gd name="T34" fmla="*/ 155 w 185"/>
                  <a:gd name="T35" fmla="*/ 48 h 210"/>
                  <a:gd name="T36" fmla="*/ 131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44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045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046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47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48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49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1030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308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309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10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11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6F4AE54B-B779-4B1B-BDC2-2AEC2EE02C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4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7" name="Rectangle 9"/>
          <p:cNvSpPr>
            <a:spLocks noGrp="1" noChangeArrowheads="1"/>
          </p:cNvSpPr>
          <p:nvPr>
            <p:ph type="title"/>
          </p:nvPr>
        </p:nvSpPr>
        <p:spPr>
          <a:xfrm>
            <a:off x="457200" y="271463"/>
            <a:ext cx="8229600" cy="1109662"/>
          </a:xfrm>
        </p:spPr>
        <p:txBody>
          <a:bodyPr/>
          <a:lstStyle/>
          <a:p>
            <a:pPr eaLnBrk="1" hangingPunct="1">
              <a:defRPr/>
            </a:pPr>
            <a:endParaRPr lang="ru-RU" smtClean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558925"/>
            <a:ext cx="4038600" cy="4914900"/>
          </a:xfrm>
        </p:spPr>
        <p:txBody>
          <a:bodyPr/>
          <a:lstStyle/>
          <a:p>
            <a:pPr eaLnBrk="1" hangingPunct="1">
              <a:defRPr/>
            </a:pPr>
            <a:r>
              <a:rPr lang="ru-RU" sz="4400" b="1" dirty="0" smtClean="0">
                <a:solidFill>
                  <a:srgbClr val="FF3300"/>
                </a:solidFill>
              </a:rPr>
              <a:t>Д О Б Р А Я</a:t>
            </a:r>
          </a:p>
          <a:p>
            <a:pPr eaLnBrk="1" hangingPunct="1">
              <a:defRPr/>
            </a:pPr>
            <a:endParaRPr lang="ru-RU" sz="4400" dirty="0" smtClean="0">
              <a:solidFill>
                <a:srgbClr val="FF3300"/>
              </a:solidFill>
            </a:endParaRPr>
          </a:p>
          <a:p>
            <a:pPr eaLnBrk="1" hangingPunct="1">
              <a:defRPr/>
            </a:pPr>
            <a:r>
              <a:rPr lang="ru-RU" sz="4400" b="1" dirty="0" smtClean="0">
                <a:solidFill>
                  <a:srgbClr val="FFFF00"/>
                </a:solidFill>
              </a:rPr>
              <a:t>Д О Р О Г А</a:t>
            </a:r>
          </a:p>
          <a:p>
            <a:pPr eaLnBrk="1" hangingPunct="1">
              <a:defRPr/>
            </a:pPr>
            <a:endParaRPr lang="ru-RU" sz="3600" dirty="0" smtClean="0">
              <a:solidFill>
                <a:srgbClr val="FFFF00"/>
              </a:solidFill>
            </a:endParaRPr>
          </a:p>
          <a:p>
            <a:pPr eaLnBrk="1" hangingPunct="1">
              <a:defRPr/>
            </a:pPr>
            <a:r>
              <a:rPr lang="ru-RU" sz="4200" b="1" dirty="0" smtClean="0">
                <a:solidFill>
                  <a:srgbClr val="00CC00"/>
                </a:solidFill>
              </a:rPr>
              <a:t>Д Е Т С Т В А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z="1200" b="1" dirty="0" smtClean="0">
              <a:solidFill>
                <a:srgbClr val="00CC00"/>
              </a:solidFill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1200" b="1" dirty="0" smtClean="0"/>
              <a:t>Автор: Исакова Ирина Венедиктовна, зам. директора по УВР МОУ СОШ № 32 города Белово</a:t>
            </a:r>
          </a:p>
        </p:txBody>
      </p:sp>
      <p:graphicFrame>
        <p:nvGraphicFramePr>
          <p:cNvPr id="3076" name="Object 8"/>
          <p:cNvGraphicFramePr>
            <a:graphicFrameLocks noGrp="1" noChangeAspect="1"/>
          </p:cNvGraphicFramePr>
          <p:nvPr>
            <p:ph sz="half" idx="2"/>
          </p:nvPr>
        </p:nvGraphicFramePr>
        <p:xfrm>
          <a:off x="5364163" y="395288"/>
          <a:ext cx="3157537" cy="547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r:id="rId3" imgW="1776413" imgH="3170238" progId="">
                  <p:embed/>
                </p:oleObj>
              </mc:Choice>
              <mc:Fallback>
                <p:oleObj r:id="rId3" imgW="1776413" imgH="3170238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163" y="395288"/>
                        <a:ext cx="3157537" cy="5472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ru-RU" sz="2800" b="1" u="sng" smtClean="0">
                <a:solidFill>
                  <a:schemeClr val="tx1"/>
                </a:solidFill>
              </a:rPr>
              <a:t>Правило 11:</a:t>
            </a:r>
            <a:r>
              <a:rPr lang="ru-RU" sz="2800" b="1" smtClean="0">
                <a:solidFill>
                  <a:schemeClr val="tx1"/>
                </a:solidFill>
              </a:rPr>
              <a:t> Нельзя цепляться сзади за автотранспорт. Берегите свою жизнь!</a:t>
            </a:r>
          </a:p>
        </p:txBody>
      </p:sp>
      <p:pic>
        <p:nvPicPr>
          <p:cNvPr id="12291" name="Picture 6" descr="image_7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484438" y="1600200"/>
            <a:ext cx="3959225" cy="49244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 b="1" smtClean="0">
                <a:solidFill>
                  <a:schemeClr val="tx1"/>
                </a:solidFill>
              </a:rPr>
              <a:t>Внимание! Прицепился, прокатился </a:t>
            </a:r>
            <a:br>
              <a:rPr lang="ru-RU" sz="2800" b="1" smtClean="0">
                <a:solidFill>
                  <a:schemeClr val="tx1"/>
                </a:solidFill>
              </a:rPr>
            </a:br>
            <a:r>
              <a:rPr lang="ru-RU" sz="2800" b="1" smtClean="0">
                <a:solidFill>
                  <a:schemeClr val="tx1"/>
                </a:solidFill>
              </a:rPr>
              <a:t>и в больнице очутился!</a:t>
            </a:r>
          </a:p>
        </p:txBody>
      </p:sp>
      <p:pic>
        <p:nvPicPr>
          <p:cNvPr id="13315" name="Picture 8" descr="image_8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r="35715"/>
          <a:stretch>
            <a:fillRect/>
          </a:stretch>
        </p:blipFill>
        <p:spPr>
          <a:xfrm>
            <a:off x="1835150" y="2205038"/>
            <a:ext cx="5761038" cy="40322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271462"/>
          </a:xfrm>
        </p:spPr>
        <p:txBody>
          <a:bodyPr/>
          <a:lstStyle/>
          <a:p>
            <a:pPr eaLnBrk="1" hangingPunct="1">
              <a:defRPr/>
            </a:pPr>
            <a:endParaRPr lang="ru-RU" sz="4000" smtClean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613"/>
            <a:ext cx="8229600" cy="528955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2800" b="1" smtClean="0"/>
              <a:t>Не секрет, что все дети любят кататься. Кто на велосипеде, кто на скейтборде, кто на коньках. Для них тоже есть свои правила безопасности.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z="2800" b="1" u="sng" smtClean="0"/>
          </a:p>
          <a:p>
            <a:pPr eaLnBrk="1" hangingPunct="1">
              <a:buFont typeface="Wingdings" pitchFamily="2" charset="2"/>
              <a:buNone/>
              <a:defRPr/>
            </a:pPr>
            <a:endParaRPr lang="ru-RU" sz="2800" b="1" u="sng" smtClean="0"/>
          </a:p>
          <a:p>
            <a:pPr eaLnBrk="1" hangingPunct="1">
              <a:defRPr/>
            </a:pPr>
            <a:endParaRPr lang="ru-RU" sz="2800" b="1" u="sng" smtClean="0"/>
          </a:p>
          <a:p>
            <a:pPr eaLnBrk="1" hangingPunct="1">
              <a:defRPr/>
            </a:pPr>
            <a:r>
              <a:rPr lang="ru-RU" sz="2800" b="1" u="sng" smtClean="0"/>
              <a:t>Правило 1:</a:t>
            </a:r>
            <a:r>
              <a:rPr lang="ru-RU" sz="2800" b="1" smtClean="0"/>
              <a:t> Не катайся в местах, где можно случайно выехать на проезжую часть. Зимой это относится и к конькам, и к санкам, и даже к фанеркам.</a:t>
            </a:r>
          </a:p>
        </p:txBody>
      </p:sp>
      <p:pic>
        <p:nvPicPr>
          <p:cNvPr id="14340" name="Picture 4" descr="j04284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72225" y="2276475"/>
            <a:ext cx="1724025" cy="19431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342900"/>
          </a:xfrm>
        </p:spPr>
        <p:txBody>
          <a:bodyPr/>
          <a:lstStyle/>
          <a:p>
            <a:pPr eaLnBrk="1" hangingPunct="1">
              <a:defRPr/>
            </a:pPr>
            <a:endParaRPr lang="ru-RU" sz="4000" smtClean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68413"/>
            <a:ext cx="8229600" cy="4897437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u="sng" smtClean="0"/>
              <a:t>Правило 2: </a:t>
            </a:r>
            <a:r>
              <a:rPr lang="ru-RU" sz="2800" b="1" smtClean="0"/>
              <a:t>Ездить на велосипеде по дорогам можно только с 14 лет.</a:t>
            </a:r>
          </a:p>
          <a:p>
            <a:pPr eaLnBrk="1" hangingPunct="1">
              <a:defRPr/>
            </a:pPr>
            <a:endParaRPr lang="ru-RU" sz="2800" b="1" smtClean="0"/>
          </a:p>
          <a:p>
            <a:pPr eaLnBrk="1" hangingPunct="1">
              <a:defRPr/>
            </a:pPr>
            <a:r>
              <a:rPr lang="ru-RU" sz="2800" b="1" smtClean="0"/>
              <a:t>Не переезжай дорогу на велосипеде, а переходи её по переходу, ведя велосипед за руль.   </a:t>
            </a:r>
          </a:p>
        </p:txBody>
      </p:sp>
      <p:pic>
        <p:nvPicPr>
          <p:cNvPr id="15364" name="Picture 6" descr="NOCAL5R9XWCAAL64C1CAJ0NCZJCASD2N3TCAS1J3QZCACEDPJ3CAD5YAHVCAZIHE14CA0R6UWICA83T0PYCA65FF2PCAWMPVJNCAH53FSICAD1XKNMCAJ23QUICAAY9NRCCAGGXHJCCA352JVUCAFKPAD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43663" y="3860800"/>
            <a:ext cx="1822450" cy="2376488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6600" b="1" smtClean="0">
                <a:solidFill>
                  <a:srgbClr val="FF3300"/>
                </a:solidFill>
              </a:rPr>
              <a:t>Ребята!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endParaRPr lang="ru-RU" sz="4000" b="1" smtClean="0"/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800" b="1" smtClean="0">
                <a:solidFill>
                  <a:srgbClr val="FF3300"/>
                </a:solidFill>
              </a:rPr>
              <a:t>Соблюдайте правила дорожного движения!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800" b="1" smtClean="0">
                <a:solidFill>
                  <a:srgbClr val="FF3300"/>
                </a:solidFill>
              </a:rPr>
              <a:t>ЛЮБИТЕ  ЖИЗНЬ!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9850"/>
          </a:xfrm>
        </p:spPr>
        <p:txBody>
          <a:bodyPr/>
          <a:lstStyle/>
          <a:p>
            <a:pPr eaLnBrk="1" hangingPunct="1">
              <a:defRPr/>
            </a:pPr>
            <a:endParaRPr lang="ru-RU" sz="4000" smtClean="0"/>
          </a:p>
        </p:txBody>
      </p:sp>
      <p:sp>
        <p:nvSpPr>
          <p:cNvPr id="86035" name="WordArt 19"/>
          <p:cNvSpPr>
            <a:spLocks noChangeArrowheads="1" noChangeShapeType="1" noTextEdit="1"/>
          </p:cNvSpPr>
          <p:nvPr/>
        </p:nvSpPr>
        <p:spPr bwMode="auto">
          <a:xfrm>
            <a:off x="539750" y="260350"/>
            <a:ext cx="8147050" cy="2160588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5935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FF00FF"/>
                </a:solidFill>
                <a:latin typeface="Impact"/>
              </a:rPr>
              <a:t>Спасибо за внимание</a:t>
            </a:r>
          </a:p>
        </p:txBody>
      </p:sp>
      <p:pic>
        <p:nvPicPr>
          <p:cNvPr id="24580" name="Picture 21" descr="pe01821_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84438" y="2565400"/>
            <a:ext cx="3532187" cy="352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86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1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9CCFF"/>
                                      </p:to>
                                    </p:animClr>
                                    <p:animClr clrSpc="rgb" dir="cw">
                                      <p:cBhvr>
                                        <p:cTn id="11" dur="1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CCFF"/>
                                      </p:to>
                                    </p:animClr>
                                    <p:set>
                                      <p:cBhvr>
                                        <p:cTn id="12" dur="1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1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3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268413"/>
            <a:ext cx="7772400" cy="3465512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>
                <a:solidFill>
                  <a:srgbClr val="FF3300"/>
                </a:solidFill>
              </a:rPr>
              <a:t>Правила дорожного движения для школьников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smtClean="0">
                <a:solidFill>
                  <a:srgbClr val="FF00FF"/>
                </a:solidFill>
              </a:rPr>
              <a:t>Безопасность на дорогах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smtClean="0"/>
              <a:t>Лучший способ сохранить свою жизнь на дорогах – соблюдать </a:t>
            </a:r>
            <a:r>
              <a:rPr lang="ru-RU" b="1" smtClean="0">
                <a:solidFill>
                  <a:srgbClr val="FF3300"/>
                </a:solidFill>
              </a:rPr>
              <a:t>ПРАВИЛА</a:t>
            </a:r>
            <a:r>
              <a:rPr lang="ru-RU" b="1" smtClean="0"/>
              <a:t>  </a:t>
            </a:r>
            <a:r>
              <a:rPr lang="ru-RU" b="1" smtClean="0">
                <a:solidFill>
                  <a:srgbClr val="FFFF00"/>
                </a:solidFill>
              </a:rPr>
              <a:t>ДОРОЖНОГО</a:t>
            </a:r>
            <a:r>
              <a:rPr lang="ru-RU" b="1" smtClean="0"/>
              <a:t>  </a:t>
            </a:r>
            <a:r>
              <a:rPr lang="ru-RU" b="1" smtClean="0">
                <a:solidFill>
                  <a:srgbClr val="00CC00"/>
                </a:solidFill>
              </a:rPr>
              <a:t>ДВИЖЕНИЯ.</a:t>
            </a:r>
          </a:p>
          <a:p>
            <a:pPr eaLnBrk="1" hangingPunct="1">
              <a:defRPr/>
            </a:pPr>
            <a:r>
              <a:rPr lang="ru-RU" sz="2800" b="1" u="sng" smtClean="0"/>
              <a:t>Правило 1</a:t>
            </a:r>
            <a:r>
              <a:rPr lang="ru-RU" sz="2800" b="1" smtClean="0"/>
              <a:t>: Переходить улицу можно только по пешеходным переходам. Самый безопасный переход – подземный.</a:t>
            </a:r>
          </a:p>
          <a:p>
            <a:pPr eaLnBrk="1" hangingPunct="1">
              <a:defRPr/>
            </a:pPr>
            <a:r>
              <a:rPr lang="ru-RU" sz="2800" b="1" u="sng" smtClean="0"/>
              <a:t>Правило 2</a:t>
            </a:r>
            <a:r>
              <a:rPr lang="ru-RU" sz="2800" b="1" smtClean="0"/>
              <a:t>: Если нет подземного перехода, вы должны пользоваться переходом со светофором.</a:t>
            </a:r>
          </a:p>
          <a:p>
            <a:pPr eaLnBrk="1" hangingPunct="1">
              <a:defRPr/>
            </a:pPr>
            <a:endParaRPr lang="ru-RU" b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73238"/>
            <a:ext cx="8229600" cy="4352925"/>
          </a:xfrm>
        </p:spPr>
        <p:txBody>
          <a:bodyPr/>
          <a:lstStyle/>
          <a:p>
            <a:pPr eaLnBrk="1" hangingPunct="1">
              <a:defRPr/>
            </a:pPr>
            <a:endParaRPr lang="ru-RU" sz="2800" b="1" u="sng" smtClean="0"/>
          </a:p>
          <a:p>
            <a:pPr eaLnBrk="1" hangingPunct="1">
              <a:defRPr/>
            </a:pPr>
            <a:r>
              <a:rPr lang="ru-RU" sz="2800" b="1" u="sng" smtClean="0"/>
              <a:t>Правило 3</a:t>
            </a:r>
            <a:r>
              <a:rPr lang="ru-RU" sz="2800" b="1" smtClean="0"/>
              <a:t>: Нельзя переходить улицу на красный свет, даже если нет машин.</a:t>
            </a:r>
          </a:p>
          <a:p>
            <a:pPr eaLnBrk="1" hangingPunct="1">
              <a:defRPr/>
            </a:pPr>
            <a:r>
              <a:rPr lang="ru-RU" sz="2800" b="1" u="sng" smtClean="0"/>
              <a:t>Правило 4</a:t>
            </a:r>
            <a:r>
              <a:rPr lang="ru-RU" sz="2800" b="1" smtClean="0"/>
              <a:t>: Безопаснее всего переходить улицу с группой пешеходов.</a:t>
            </a:r>
          </a:p>
          <a:p>
            <a:pPr eaLnBrk="1" hangingPunct="1">
              <a:defRPr/>
            </a:pPr>
            <a:r>
              <a:rPr lang="ru-RU" sz="2800" b="1" u="sng" smtClean="0"/>
              <a:t>Правило 5</a:t>
            </a:r>
            <a:r>
              <a:rPr lang="ru-RU" sz="2800" b="1" smtClean="0"/>
              <a:t>: Ни в коем случае нельзя выбегать на дорогу (даже если очень спешишь). Перед дорогой надо остановиться.</a:t>
            </a:r>
          </a:p>
        </p:txBody>
      </p:sp>
      <p:pic>
        <p:nvPicPr>
          <p:cNvPr id="6147" name="Picture 4" descr="j02305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32588" y="260350"/>
            <a:ext cx="1738312" cy="194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148" name="Object 5"/>
          <p:cNvGraphicFramePr>
            <a:graphicFrameLocks noGrp="1" noChangeAspect="1"/>
          </p:cNvGraphicFramePr>
          <p:nvPr>
            <p:ph type="title"/>
          </p:nvPr>
        </p:nvGraphicFramePr>
        <p:xfrm flipH="1">
          <a:off x="1187450" y="333375"/>
          <a:ext cx="1223963" cy="151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r:id="rId4" imgW="2033588" imgH="3390900" progId="">
                  <p:embed/>
                </p:oleObj>
              </mc:Choice>
              <mc:Fallback>
                <p:oleObj r:id="rId4" imgW="2033588" imgH="3390900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 flipH="1">
                        <a:off x="1187450" y="333375"/>
                        <a:ext cx="1223963" cy="151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495425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2800" b="1" u="sng" smtClean="0">
                <a:solidFill>
                  <a:schemeClr val="tx1"/>
                </a:solidFill>
              </a:rPr>
              <a:t>Правило 5</a:t>
            </a:r>
            <a:r>
              <a:rPr lang="ru-RU" sz="2800" b="1" smtClean="0">
                <a:solidFill>
                  <a:schemeClr val="tx1"/>
                </a:solidFill>
              </a:rPr>
              <a:t>: Автобус и троллейбус на остановке надо обходить только СЗАДИ, а трамвай СПЕРЕДИ</a:t>
            </a:r>
          </a:p>
        </p:txBody>
      </p:sp>
      <p:pic>
        <p:nvPicPr>
          <p:cNvPr id="7171" name="Picture 7" descr="image_0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714500" y="2205038"/>
            <a:ext cx="5715000" cy="417671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ru-RU" sz="2800" b="1" u="sng" smtClean="0">
                <a:solidFill>
                  <a:schemeClr val="tx1"/>
                </a:solidFill>
              </a:rPr>
              <a:t>Правило 6</a:t>
            </a:r>
            <a:r>
              <a:rPr lang="ru-RU" sz="2800" b="1" smtClean="0">
                <a:solidFill>
                  <a:schemeClr val="tx1"/>
                </a:solidFill>
              </a:rPr>
              <a:t>:</a:t>
            </a:r>
            <a:r>
              <a:rPr lang="ru-RU" sz="3600" b="1" smtClean="0">
                <a:solidFill>
                  <a:schemeClr val="tx1"/>
                </a:solidFill>
              </a:rPr>
              <a:t> </a:t>
            </a:r>
            <a:r>
              <a:rPr lang="ru-RU" sz="2800" b="1" smtClean="0">
                <a:solidFill>
                  <a:schemeClr val="tx1"/>
                </a:solidFill>
              </a:rPr>
              <a:t>На дорогах, где нет тротуара, ходите только по левой обочине, навстречу движущемуся транспорту!</a:t>
            </a:r>
          </a:p>
        </p:txBody>
      </p:sp>
      <p:pic>
        <p:nvPicPr>
          <p:cNvPr id="8195" name="Picture 14" descr="image_1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t="49026"/>
          <a:stretch>
            <a:fillRect/>
          </a:stretch>
        </p:blipFill>
        <p:spPr>
          <a:xfrm>
            <a:off x="2195513" y="1600200"/>
            <a:ext cx="4681537" cy="485298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ru-RU" sz="2800" b="1" u="sng" smtClean="0">
                <a:solidFill>
                  <a:schemeClr val="tx1"/>
                </a:solidFill>
              </a:rPr>
              <a:t>Правило 7</a:t>
            </a:r>
            <a:r>
              <a:rPr lang="ru-RU" sz="2800" b="1" smtClean="0">
                <a:solidFill>
                  <a:schemeClr val="tx1"/>
                </a:solidFill>
              </a:rPr>
              <a:t>:</a:t>
            </a:r>
            <a:r>
              <a:rPr lang="ru-RU" sz="3600" b="1" smtClean="0"/>
              <a:t> </a:t>
            </a:r>
            <a:r>
              <a:rPr lang="ru-RU" sz="2800" b="1" smtClean="0">
                <a:solidFill>
                  <a:schemeClr val="tx1"/>
                </a:solidFill>
              </a:rPr>
              <a:t>На дорогах, на проезжей части, на мостовой детям категорически запрещается играть!</a:t>
            </a:r>
          </a:p>
        </p:txBody>
      </p:sp>
      <p:pic>
        <p:nvPicPr>
          <p:cNvPr id="9219" name="Picture 6" descr="image_5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835150" y="1916113"/>
            <a:ext cx="5670550" cy="460851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4"/>
          <p:cNvSpPr>
            <a:spLocks noGrp="1" noChangeArrowheads="1"/>
          </p:cNvSpPr>
          <p:nvPr>
            <p:ph type="title"/>
          </p:nvPr>
        </p:nvSpPr>
        <p:spPr>
          <a:xfrm>
            <a:off x="611188" y="981075"/>
            <a:ext cx="7859712" cy="652463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2800" b="1" u="sng" smtClean="0">
                <a:solidFill>
                  <a:schemeClr val="tx1"/>
                </a:solidFill>
              </a:rPr>
              <a:t>Правило 8:</a:t>
            </a:r>
            <a:r>
              <a:rPr lang="ru-RU" sz="2800" b="1" smtClean="0">
                <a:solidFill>
                  <a:schemeClr val="tx1"/>
                </a:solidFill>
              </a:rPr>
              <a:t> Переходить улицу можно где изображена «Зебра» или установлен знак «Пешеходный переход»</a:t>
            </a:r>
          </a:p>
        </p:txBody>
      </p:sp>
      <p:pic>
        <p:nvPicPr>
          <p:cNvPr id="10243" name="Picture 6" descr="image_6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843213" y="2420938"/>
            <a:ext cx="3609975" cy="42481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5175"/>
            <a:ext cx="8229600" cy="5360988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u="sng" smtClean="0"/>
              <a:t>Правило 9:</a:t>
            </a:r>
            <a:r>
              <a:rPr lang="ru-RU" sz="2800" b="1" smtClean="0"/>
              <a:t> Запрещается переходить проезжую часть дороги перед близко идущим транспортом.</a:t>
            </a:r>
          </a:p>
          <a:p>
            <a:pPr eaLnBrk="1" hangingPunct="1">
              <a:defRPr/>
            </a:pPr>
            <a:r>
              <a:rPr lang="ru-RU" sz="2800" b="1" u="sng" smtClean="0"/>
              <a:t>Правило 10:</a:t>
            </a:r>
            <a:r>
              <a:rPr lang="ru-RU" sz="2800" b="1" smtClean="0"/>
              <a:t> Переходя улицу, всегда надо смотреть: сначала – налево, а дойдя до середины дороги – направо.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800" b="1" i="1" smtClean="0"/>
              <a:t>    </a:t>
            </a:r>
            <a:r>
              <a:rPr lang="ru-RU" b="1" i="1" smtClean="0">
                <a:latin typeface="Times New Roman" pitchFamily="18" charset="0"/>
              </a:rPr>
              <a:t>Дорога не тропинка, дорога не канава…Сперва смотри налево, потом смотри направо.</a:t>
            </a:r>
          </a:p>
        </p:txBody>
      </p:sp>
      <p:graphicFrame>
        <p:nvGraphicFramePr>
          <p:cNvPr id="11267" name="Object 7"/>
          <p:cNvGraphicFramePr>
            <a:graphicFrameLocks noGrp="1" noChangeAspect="1"/>
          </p:cNvGraphicFramePr>
          <p:nvPr>
            <p:ph type="title"/>
          </p:nvPr>
        </p:nvGraphicFramePr>
        <p:xfrm>
          <a:off x="7451725" y="5013325"/>
          <a:ext cx="863600" cy="1139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r:id="rId3" imgW="1728788" imgH="3252788" progId="">
                  <p:embed/>
                </p:oleObj>
              </mc:Choice>
              <mc:Fallback>
                <p:oleObj r:id="rId3" imgW="1728788" imgH="3252788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1725" y="5013325"/>
                        <a:ext cx="863600" cy="1139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</p:bldLst>
  </p:timing>
</p:sld>
</file>

<file path=ppt/theme/theme1.xml><?xml version="1.0" encoding="utf-8"?>
<a:theme xmlns:a="http://schemas.openxmlformats.org/drawingml/2006/main" name="Круги">
  <a:themeElements>
    <a:clrScheme name="Круги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Круги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руги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уги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151</TotalTime>
  <Words>381</Words>
  <Application>Microsoft Office PowerPoint</Application>
  <PresentationFormat>Экран (4:3)</PresentationFormat>
  <Paragraphs>38</Paragraphs>
  <Slides>15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0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Impact</vt:lpstr>
      <vt:lpstr>Times New Roman</vt:lpstr>
      <vt:lpstr>Wingdings</vt:lpstr>
      <vt:lpstr>Круги</vt:lpstr>
      <vt:lpstr>Презентация PowerPoint</vt:lpstr>
      <vt:lpstr>Правила дорожного движения для школьников</vt:lpstr>
      <vt:lpstr>Безопасность на дорогах</vt:lpstr>
      <vt:lpstr>Презентация PowerPoint</vt:lpstr>
      <vt:lpstr>Правило 5: Автобус и троллейбус на остановке надо обходить только СЗАДИ, а трамвай СПЕРЕДИ</vt:lpstr>
      <vt:lpstr>Правило 6: На дорогах, где нет тротуара, ходите только по левой обочине, навстречу движущемуся транспорту!</vt:lpstr>
      <vt:lpstr>Правило 7: На дорогах, на проезжей части, на мостовой детям категорически запрещается играть!</vt:lpstr>
      <vt:lpstr>Правило 8: Переходить улицу можно где изображена «Зебра» или установлен знак «Пешеходный переход»</vt:lpstr>
      <vt:lpstr>Презентация PowerPoint</vt:lpstr>
      <vt:lpstr>Правило 11: Нельзя цепляться сзади за автотранспорт. Берегите свою жизнь!</vt:lpstr>
      <vt:lpstr>Внимание! Прицепился, прокатился  и в больнице очутился!</vt:lpstr>
      <vt:lpstr>Презентация PowerPoint</vt:lpstr>
      <vt:lpstr>Презентация PowerPoint</vt:lpstr>
      <vt:lpstr>Ребята!</vt:lpstr>
      <vt:lpstr>Презентация PowerPoint</vt:lpstr>
    </vt:vector>
  </TitlesOfParts>
  <Company>SCHOOL32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Правила дорожного движения для школьников</dc:title>
  <dc:creator>M-8</dc:creator>
  <cp:lastModifiedBy>EXE</cp:lastModifiedBy>
  <cp:revision>10</cp:revision>
  <dcterms:created xsi:type="dcterms:W3CDTF">2010-03-02T07:45:02Z</dcterms:created>
  <dcterms:modified xsi:type="dcterms:W3CDTF">2018-12-26T19:35:42Z</dcterms:modified>
</cp:coreProperties>
</file>